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62" r:id="rId5"/>
    <p:sldId id="260" r:id="rId6"/>
    <p:sldId id="259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33"/>
    <a:srgbClr val="6600CC"/>
    <a:srgbClr val="993366"/>
    <a:srgbClr val="333399"/>
    <a:srgbClr val="0000CC"/>
    <a:srgbClr val="008080"/>
    <a:srgbClr val="990099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Style moyen 3 - Accentuation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3132" autoAdjust="0"/>
  </p:normalViewPr>
  <p:slideViewPr>
    <p:cSldViewPr>
      <p:cViewPr varScale="1">
        <p:scale>
          <a:sx n="68" d="100"/>
          <a:sy n="68" d="100"/>
        </p:scale>
        <p:origin x="-57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National</c:v>
                </c:pt>
              </c:strCache>
            </c:strRef>
          </c:tx>
          <c:invertIfNegative val="0"/>
          <c:cat>
            <c:strRef>
              <c:f>Feuil1!$A$2:$A$5</c:f>
              <c:strCache>
                <c:ptCount val="4"/>
                <c:pt idx="0">
                  <c:v>Trim 1</c:v>
                </c:pt>
                <c:pt idx="1">
                  <c:v>Trim 2</c:v>
                </c:pt>
                <c:pt idx="2">
                  <c:v>Trim 3</c:v>
                </c:pt>
                <c:pt idx="3">
                  <c:v>Trim 4</c:v>
                </c:pt>
              </c:strCache>
            </c:strRef>
          </c:cat>
          <c:val>
            <c:numRef>
              <c:f>Feuil1!$B$2:$B$5</c:f>
              <c:numCache>
                <c:formatCode>#,##0</c:formatCode>
                <c:ptCount val="4"/>
                <c:pt idx="0">
                  <c:v>390957</c:v>
                </c:pt>
                <c:pt idx="1">
                  <c:v>229840</c:v>
                </c:pt>
                <c:pt idx="2">
                  <c:v>585063</c:v>
                </c:pt>
                <c:pt idx="3">
                  <c:v>665113</c:v>
                </c:pt>
              </c:numCache>
            </c:numRef>
          </c:val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International</c:v>
                </c:pt>
              </c:strCache>
            </c:strRef>
          </c:tx>
          <c:invertIfNegative val="0"/>
          <c:cat>
            <c:strRef>
              <c:f>Feuil1!$A$2:$A$5</c:f>
              <c:strCache>
                <c:ptCount val="4"/>
                <c:pt idx="0">
                  <c:v>Trim 1</c:v>
                </c:pt>
                <c:pt idx="1">
                  <c:v>Trim 2</c:v>
                </c:pt>
                <c:pt idx="2">
                  <c:v>Trim 3</c:v>
                </c:pt>
                <c:pt idx="3">
                  <c:v>Trim 4</c:v>
                </c:pt>
              </c:strCache>
            </c:strRef>
          </c:cat>
          <c:val>
            <c:numRef>
              <c:f>Feuil1!$C$2:$C$5</c:f>
              <c:numCache>
                <c:formatCode>#,##0</c:formatCode>
                <c:ptCount val="4"/>
                <c:pt idx="0">
                  <c:v>263902</c:v>
                </c:pt>
                <c:pt idx="1">
                  <c:v>325854</c:v>
                </c:pt>
                <c:pt idx="2">
                  <c:v>435927</c:v>
                </c:pt>
                <c:pt idx="3">
                  <c:v>203750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369600"/>
        <c:axId val="68203584"/>
      </c:barChart>
      <c:catAx>
        <c:axId val="33369600"/>
        <c:scaling>
          <c:orientation val="minMax"/>
        </c:scaling>
        <c:delete val="0"/>
        <c:axPos val="l"/>
        <c:majorTickMark val="out"/>
        <c:minorTickMark val="none"/>
        <c:tickLblPos val="nextTo"/>
        <c:crossAx val="68203584"/>
        <c:crosses val="autoZero"/>
        <c:auto val="1"/>
        <c:lblAlgn val="ctr"/>
        <c:lblOffset val="100"/>
        <c:noMultiLvlLbl val="0"/>
      </c:catAx>
      <c:valAx>
        <c:axId val="68203584"/>
        <c:scaling>
          <c:orientation val="minMax"/>
        </c:scaling>
        <c:delete val="0"/>
        <c:axPos val="b"/>
        <c:majorGridlines/>
        <c:numFmt formatCode="#,##0" sourceLinked="1"/>
        <c:majorTickMark val="out"/>
        <c:minorTickMark val="none"/>
        <c:tickLblPos val="nextTo"/>
        <c:crossAx val="333696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CFB609-A65C-4841-8970-ACCF26F26967}" type="datetimeFigureOut">
              <a:rPr lang="fr-CA" smtClean="0"/>
              <a:t>2011-02-24</a:t>
            </a:fld>
            <a:endParaRPr lang="fr-CA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6471E0-4E68-4AF0-A1B5-A822619D39B8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2750386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fr-CA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41A3C7DF-69FD-4841-98F6-C09463D38650}" type="datetimeFigureOut">
              <a:rPr lang="fr-CA" noProof="0" smtClean="0"/>
              <a:pPr/>
              <a:t>2011-02-24</a:t>
            </a:fld>
            <a:endParaRPr lang="fr-CA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E43541E4-C940-4FB2-B5BF-176D95476DE7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  <p:extLst>
      <p:ext uri="{BB962C8B-B14F-4D97-AF65-F5344CB8AC3E}">
        <p14:creationId xmlns:p14="http://schemas.microsoft.com/office/powerpoint/2010/main" val="4152008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3541E4-C940-4FB2-B5BF-176D95476DE7}" type="slidenum">
              <a:rPr lang="fr-CA" noProof="0" smtClean="0"/>
              <a:pPr/>
              <a:t>6</a:t>
            </a:fld>
            <a:endParaRPr lang="fr-CA" noProof="0" dirty="0"/>
          </a:p>
        </p:txBody>
      </p:sp>
    </p:spTree>
    <p:extLst>
      <p:ext uri="{BB962C8B-B14F-4D97-AF65-F5344CB8AC3E}">
        <p14:creationId xmlns:p14="http://schemas.microsoft.com/office/powerpoint/2010/main" val="3894984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A" noProof="0" dirty="0" smtClean="0"/>
              <a:t>Modifiez le style des sous-titres du masque</a:t>
            </a:r>
            <a:endParaRPr lang="fr-CA" noProof="0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B4803305-305C-41F2-BD81-15F1CC616B4B}" type="datetime2">
              <a:rPr lang="fr-CA" noProof="0" smtClean="0"/>
              <a:t>jeudi, 24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292C34-3E5E-4BA5-AF54-F1601B144FB0}" type="slidenum">
              <a:rPr lang="en-US" sz="140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en-US" sz="14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/>
            <a:r>
              <a:rPr lang="fr-CA" noProof="0" smtClean="0">
                <a:solidFill>
                  <a:schemeClr val="tx2">
                    <a:shade val="50000"/>
                  </a:schemeClr>
                </a:solidFill>
              </a:rPr>
              <a:t>Votre nom</a:t>
            </a:r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061F2292-1D52-415B-820E-56C241809F44}" type="datetime2">
              <a:rPr lang="fr-CA" noProof="0" smtClean="0"/>
              <a:t>jeudi, 24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fr-CA" noProof="0" smtClean="0">
                <a:solidFill>
                  <a:schemeClr val="tx2">
                    <a:shade val="50000"/>
                  </a:schemeClr>
                </a:solidFill>
              </a:rPr>
              <a:t>Votre nom</a:t>
            </a:r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92C34-3E5E-4BA5-AF54-F1601B144FB0}" type="slidenum">
              <a:rPr lang="fr-CA" sz="1400" noProof="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fr-CA" sz="1400" noProof="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375B07C2-7438-4196-94FA-415F3D1D70B5}" type="datetime2">
              <a:rPr lang="fr-CA" noProof="0" smtClean="0"/>
              <a:t>jeudi, 24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fr-CA" noProof="0" smtClean="0">
                <a:solidFill>
                  <a:schemeClr val="tx2">
                    <a:shade val="50000"/>
                  </a:schemeClr>
                </a:solidFill>
              </a:rPr>
              <a:t>Votre nom</a:t>
            </a:r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92C34-3E5E-4BA5-AF54-F1601B144FB0}" type="slidenum">
              <a:rPr lang="fr-CA" sz="1400" noProof="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fr-CA" sz="1400" noProof="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4310E-208E-4B4D-8E44-1A1EFF133EFB}" type="datetime2">
              <a:rPr lang="fr-CA" smtClean="0"/>
              <a:t>jeudi, 24 février 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6D9A2-4F15-4D41-A6C3-1A4165608448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82193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ctr"/>
            <a:fld id="{A84D7970-9E64-43D6-BCA0-B8C21F0374DE}" type="datetime2">
              <a:rPr lang="fr-CA" noProof="0" smtClean="0"/>
              <a:t>jeudi, 24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5292C34-3E5E-4BA5-AF54-F1601B144FB0}" type="slidenum">
              <a:rPr lang="fr-CA" sz="1400" noProof="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fr-CA" sz="1400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fr-CA" noProof="0" smtClean="0">
                <a:solidFill>
                  <a:schemeClr val="tx2">
                    <a:shade val="50000"/>
                  </a:schemeClr>
                </a:solidFill>
              </a:rPr>
              <a:t>Votre nom</a:t>
            </a:r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-2704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A" noProof="0" dirty="0" smtClean="0"/>
              <a:t>Modifiez le style des sous-titres du masque</a:t>
            </a:r>
            <a:endParaRPr lang="fr-CA" noProof="0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2F741037-512B-4A12-9F1F-FF9CB2DA3F97}" type="datetime2">
              <a:rPr lang="fr-CA" noProof="0" smtClean="0"/>
              <a:t>jeudi, 24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292C34-3E5E-4BA5-AF54-F1601B144FB0}" type="slidenum">
              <a:rPr lang="fr-CA" sz="1400" noProof="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fr-CA" sz="1400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/>
            <a:r>
              <a:rPr lang="fr-CA" noProof="0" smtClean="0">
                <a:solidFill>
                  <a:schemeClr val="tx2">
                    <a:shade val="50000"/>
                  </a:schemeClr>
                </a:solidFill>
              </a:rPr>
              <a:t>Votre nom</a:t>
            </a:r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 algn="ctr"/>
            <a:fld id="{0BBD958A-2B61-4486-BC9C-5E48ECC3748A}" type="datetime2">
              <a:rPr lang="fr-CA" noProof="0" smtClean="0"/>
              <a:t>jeudi, 24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5292C34-3E5E-4BA5-AF54-F1601B144FB0}" type="slidenum">
              <a:rPr lang="fr-CA" sz="1400" noProof="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fr-CA" sz="1400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algn="l"/>
            <a:r>
              <a:rPr lang="fr-CA" noProof="0" smtClean="0">
                <a:solidFill>
                  <a:schemeClr val="tx2">
                    <a:shade val="50000"/>
                  </a:schemeClr>
                </a:solidFill>
              </a:rPr>
              <a:t>Votre nom</a:t>
            </a:r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ctr"/>
            <a:fld id="{E836D8D0-7AAE-4DDA-B9A0-272680A439B9}" type="datetime2">
              <a:rPr lang="fr-CA" noProof="0" smtClean="0"/>
              <a:t>jeudi, 24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5292C34-3E5E-4BA5-AF54-F1601B144FB0}" type="slidenum">
              <a:rPr lang="fr-CA" sz="1400" noProof="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fr-CA" sz="1400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fr-CA" noProof="0" smtClean="0">
                <a:solidFill>
                  <a:schemeClr val="tx2">
                    <a:shade val="50000"/>
                  </a:schemeClr>
                </a:solidFill>
              </a:rPr>
              <a:t>Votre nom</a:t>
            </a:r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0E8D1989-0070-46FE-BF5B-CD95561E660A}" type="datetime2">
              <a:rPr lang="fr-CA" noProof="0" smtClean="0"/>
              <a:t>jeudi, 24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292C34-3E5E-4BA5-AF54-F1601B144FB0}" type="slidenum">
              <a:rPr lang="fr-CA" sz="1400" noProof="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fr-CA" sz="1400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/>
            <a:r>
              <a:rPr lang="fr-CA" noProof="0" smtClean="0">
                <a:solidFill>
                  <a:schemeClr val="tx2">
                    <a:shade val="50000"/>
                  </a:schemeClr>
                </a:solidFill>
              </a:rPr>
              <a:t>Votre nom</a:t>
            </a:r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B7059909-014F-4F3A-A804-4A99C9B7275F}" type="datetime2">
              <a:rPr lang="fr-CA" noProof="0" smtClean="0"/>
              <a:t>jeudi, 24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292C34-3E5E-4BA5-AF54-F1601B144FB0}" type="slidenum">
              <a:rPr lang="fr-CA" sz="1400" noProof="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fr-CA" sz="1400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/>
            <a:r>
              <a:rPr lang="fr-CA" noProof="0" smtClean="0">
                <a:solidFill>
                  <a:schemeClr val="tx2">
                    <a:shade val="50000"/>
                  </a:schemeClr>
                </a:solidFill>
              </a:rPr>
              <a:t>Votre nom</a:t>
            </a:r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 algn="ctr"/>
            <a:fld id="{DFD186B0-FDEB-4772-A9BD-63892ABE56A4}" type="datetime2">
              <a:rPr lang="fr-CA" noProof="0" smtClean="0"/>
              <a:t>jeudi, 24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5292C34-3E5E-4BA5-AF54-F1601B144FB0}" type="slidenum">
              <a:rPr lang="fr-CA" sz="1400" noProof="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fr-CA" sz="1400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algn="l"/>
            <a:r>
              <a:rPr lang="fr-CA" noProof="0" smtClean="0">
                <a:solidFill>
                  <a:schemeClr val="tx2">
                    <a:shade val="50000"/>
                  </a:schemeClr>
                </a:solidFill>
              </a:rPr>
              <a:t>Votre nom</a:t>
            </a:r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A" noProof="0" dirty="0" smtClean="0"/>
              <a:t>Cliquez sur l'icône pour ajouter une image</a:t>
            </a:r>
            <a:endParaRPr lang="fr-CA" noProof="0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fr-CA" noProof="0" dirty="0" smtClean="0"/>
              <a:t>Modifiez les styles du texte du masque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ctr"/>
            <a:fld id="{76EF9EE5-A649-4786-98E7-521132E5E18D}" type="datetime2">
              <a:rPr lang="fr-CA" noProof="0" smtClean="0"/>
              <a:t>jeudi, 24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5292C34-3E5E-4BA5-AF54-F1601B144FB0}" type="slidenum">
              <a:rPr lang="fr-CA" sz="1400" noProof="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fr-CA" sz="1400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fr-CA" noProof="0" smtClean="0">
                <a:solidFill>
                  <a:schemeClr val="tx2">
                    <a:shade val="50000"/>
                  </a:schemeClr>
                </a:solidFill>
              </a:rPr>
              <a:t>Votre nom</a:t>
            </a:r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pPr algn="ctr"/>
            <a:fld id="{31F4B45F-29B4-4C29-8F87-2722F5D09CC1}" type="datetime2">
              <a:rPr lang="fr-CA" noProof="0" smtClean="0"/>
              <a:t>jeudi, 24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pPr algn="l"/>
            <a:r>
              <a:rPr lang="fr-CA" noProof="0" smtClean="0">
                <a:solidFill>
                  <a:schemeClr val="tx2">
                    <a:shade val="50000"/>
                  </a:schemeClr>
                </a:solidFill>
              </a:rPr>
              <a:t>Votre nom</a:t>
            </a:r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45292C34-3E5E-4BA5-AF54-F1601B144FB0}" type="slidenum">
              <a:rPr lang="en-US" sz="140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en-US" sz="14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sldNum="0" hdr="0" dt="0"/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Productions Vista</a:t>
            </a:r>
            <a:endParaRPr lang="fr-CA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Rapport marketing</a:t>
            </a:r>
            <a:endParaRPr lang="fr-CA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/>
            <a:r>
              <a:rPr lang="fr-CA" noProof="0" smtClean="0">
                <a:solidFill>
                  <a:schemeClr val="tx2">
                    <a:shade val="50000"/>
                  </a:schemeClr>
                </a:solidFill>
              </a:rPr>
              <a:t>Votre nom</a:t>
            </a:r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space réservé du contenu 1"/>
          <p:cNvPicPr>
            <a:picLocks noGrp="1" noChangeAspect="1"/>
          </p:cNvPicPr>
          <p:nvPr>
            <p:ph sz="quarter" idx="14"/>
          </p:nvPr>
        </p:nvPicPr>
        <p:blipFill rotWithShape="1"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8" t="17447"/>
          <a:stretch/>
        </p:blipFill>
        <p:spPr>
          <a:xfrm>
            <a:off x="4355976" y="2132856"/>
            <a:ext cx="3722444" cy="2406125"/>
          </a:xfrm>
        </p:spPr>
      </p:pic>
      <p:sp>
        <p:nvSpPr>
          <p:cNvPr id="1027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fr-CA" sz="2400" dirty="0" smtClean="0"/>
              <a:t>Top 40</a:t>
            </a:r>
          </a:p>
          <a:p>
            <a:r>
              <a:rPr lang="fr-CA" sz="2400" dirty="0" smtClean="0"/>
              <a:t>Rock classique</a:t>
            </a:r>
          </a:p>
          <a:p>
            <a:r>
              <a:rPr lang="fr-CA" sz="2400" dirty="0" smtClean="0"/>
              <a:t>Classique</a:t>
            </a:r>
          </a:p>
          <a:p>
            <a:r>
              <a:rPr lang="fr-CA" sz="2400" dirty="0" smtClean="0"/>
              <a:t>Guitare acoustique</a:t>
            </a:r>
          </a:p>
          <a:p>
            <a:r>
              <a:rPr lang="fr-CA" sz="2400" dirty="0" smtClean="0"/>
              <a:t>Jazz/Blues</a:t>
            </a:r>
          </a:p>
          <a:p>
            <a:r>
              <a:rPr lang="fr-CA" sz="2400" dirty="0" smtClean="0"/>
              <a:t>Country</a:t>
            </a:r>
          </a:p>
          <a:p>
            <a:r>
              <a:rPr lang="fr-CA" sz="2400" dirty="0" smtClean="0"/>
              <a:t>New Age</a:t>
            </a:r>
            <a:endParaRPr lang="fr-CA" sz="2400" dirty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Meilleures catégories</a:t>
            </a:r>
            <a:endParaRPr lang="fr-CA" dirty="0"/>
          </a:p>
        </p:txBody>
      </p:sp>
      <p:sp>
        <p:nvSpPr>
          <p:cNvPr id="3" name="ZoneTexte 2"/>
          <p:cNvSpPr txBox="1"/>
          <p:nvPr/>
        </p:nvSpPr>
        <p:spPr>
          <a:xfrm>
            <a:off x="3851920" y="4725144"/>
            <a:ext cx="486054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CA" dirty="0" smtClean="0"/>
              <a:t>Soumissions </a:t>
            </a:r>
            <a:r>
              <a:rPr lang="fr-CA" dirty="0"/>
              <a:t>musicales </a:t>
            </a:r>
            <a:r>
              <a:rPr lang="fr-CA" dirty="0" smtClean="0"/>
              <a:t>privées en hausse de 9 %</a:t>
            </a:r>
            <a:endParaRPr lang="fr-CA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algn="l"/>
            <a:r>
              <a:rPr lang="fr-CA" noProof="0" smtClean="0">
                <a:solidFill>
                  <a:schemeClr val="tx2">
                    <a:shade val="50000"/>
                  </a:schemeClr>
                </a:solidFill>
              </a:rPr>
              <a:t>Votre nom</a:t>
            </a:r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Ventes de CD par trimestre</a:t>
            </a:r>
            <a:endParaRPr lang="fr-CA" dirty="0"/>
          </a:p>
        </p:txBody>
      </p:sp>
      <p:graphicFrame>
        <p:nvGraphicFramePr>
          <p:cNvPr id="2" name="Graphique 1"/>
          <p:cNvGraphicFramePr/>
          <p:nvPr>
            <p:extLst>
              <p:ext uri="{D42A27DB-BD31-4B8C-83A1-F6EECF244321}">
                <p14:modId xmlns:p14="http://schemas.microsoft.com/office/powerpoint/2010/main" val="1402641561"/>
              </p:ext>
            </p:extLst>
          </p:nvPr>
        </p:nvGraphicFramePr>
        <p:xfrm>
          <a:off x="1547664" y="198884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Espace réservé du pied de page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/>
            <a:r>
              <a:rPr lang="fr-CA" noProof="0" smtClean="0">
                <a:solidFill>
                  <a:schemeClr val="tx2">
                    <a:shade val="50000"/>
                  </a:schemeClr>
                </a:solidFill>
              </a:rPr>
              <a:t>Votre nom</a:t>
            </a:r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953914665"/>
              </p:ext>
            </p:extLst>
          </p:nvPr>
        </p:nvGraphicFramePr>
        <p:xfrm>
          <a:off x="575556" y="2276872"/>
          <a:ext cx="8044709" cy="32004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2599395"/>
                <a:gridCol w="2885206"/>
                <a:gridCol w="2560108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Base</a:t>
                      </a:r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Standard</a:t>
                      </a:r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Étoile</a:t>
                      </a:r>
                      <a:endParaRPr lang="fr-CA" dirty="0"/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0,99 $/téléchargement</a:t>
                      </a:r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4,99 $ /mois</a:t>
                      </a:r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12,95 $/mois</a:t>
                      </a:r>
                      <a:endParaRPr lang="fr-CA" dirty="0"/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Téléchargements illimités</a:t>
                      </a:r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Max. 25 téléchargements</a:t>
                      </a:r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Téléchargements</a:t>
                      </a:r>
                      <a:r>
                        <a:rPr lang="fr-CA" baseline="0" dirty="0" smtClean="0"/>
                        <a:t> illimités</a:t>
                      </a:r>
                      <a:endParaRPr lang="fr-CA" dirty="0"/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Accès limité</a:t>
                      </a:r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Accès illimité</a:t>
                      </a:r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Accès illimité</a:t>
                      </a:r>
                      <a:endParaRPr lang="fr-CA" dirty="0"/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Haute vitesse recommandée</a:t>
                      </a:r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Haute vitesse requise</a:t>
                      </a:r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Haute vitesse requise</a:t>
                      </a:r>
                      <a:endParaRPr lang="fr-C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Nouveaux plans d’abonnement</a:t>
            </a:r>
            <a:endParaRPr lang="fr-CA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fr-CA" noProof="0" smtClean="0">
                <a:solidFill>
                  <a:schemeClr val="tx2">
                    <a:shade val="50000"/>
                  </a:schemeClr>
                </a:solidFill>
              </a:rPr>
              <a:t>Votre nom</a:t>
            </a:r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04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fr-CA" sz="1800" smtClean="0"/>
              <a:t>Communication avec les clients</a:t>
            </a:r>
          </a:p>
          <a:p>
            <a:pPr lvl="0"/>
            <a:r>
              <a:rPr lang="fr-CA" sz="1800" smtClean="0"/>
              <a:t>Responsabilité</a:t>
            </a:r>
          </a:p>
          <a:p>
            <a:pPr lvl="0"/>
            <a:r>
              <a:rPr lang="fr-CA" sz="1800" smtClean="0"/>
              <a:t>Leadership</a:t>
            </a:r>
          </a:p>
          <a:p>
            <a:pPr lvl="0"/>
            <a:r>
              <a:rPr lang="fr-CA" sz="1800" smtClean="0"/>
              <a:t>Augmenter la part de marché</a:t>
            </a:r>
          </a:p>
          <a:p>
            <a:pPr lvl="0"/>
            <a:r>
              <a:rPr lang="fr-CA" sz="1800" smtClean="0"/>
              <a:t>Croissance durable</a:t>
            </a:r>
            <a:endParaRPr lang="fr-CA" sz="1800" dirty="0" smtClean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Objectifs </a:t>
            </a:r>
            <a:endParaRPr lang="fr-FR" dirty="0" smtClean="0"/>
          </a:p>
        </p:txBody>
      </p:sp>
      <p:pic>
        <p:nvPicPr>
          <p:cNvPr id="1026" name="Picture 2" descr="C:\Users\Michèle\AppData\Local\Microsoft\Windows\Temporary Internet Files\Content.IE5\2TGW6OSW\MC900303038[1]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036" y="1484784"/>
            <a:ext cx="3230880" cy="3657600"/>
          </a:xfrm>
          <a:prstGeom prst="rect">
            <a:avLst/>
          </a:prstGeom>
          <a:noFill/>
          <a:ln w="38100">
            <a:solidFill>
              <a:schemeClr val="accent2"/>
            </a:solidFill>
          </a:ln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Espace réservé du pied de page 8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algn="l"/>
            <a:r>
              <a:rPr lang="fr-CA" noProof="0" smtClean="0">
                <a:solidFill>
                  <a:schemeClr val="tx2">
                    <a:shade val="50000"/>
                  </a:schemeClr>
                </a:solidFill>
              </a:rPr>
              <a:t>Votre nom</a:t>
            </a:r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32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fr-CA" dirty="0" smtClean="0"/>
              <a:t>4,6 % de croissance du revenu cette année</a:t>
            </a:r>
          </a:p>
          <a:p>
            <a:pPr lvl="0"/>
            <a:r>
              <a:rPr lang="fr-CA" dirty="0" smtClean="0"/>
              <a:t>Canaux de distribution améliorés</a:t>
            </a:r>
          </a:p>
          <a:p>
            <a:pPr lvl="0"/>
            <a:r>
              <a:rPr lang="fr-CA" dirty="0" smtClean="0"/>
              <a:t>Nouveaux présentoirs en magasin</a:t>
            </a:r>
          </a:p>
          <a:p>
            <a:pPr lvl="0"/>
            <a:r>
              <a:rPr lang="fr-CA" dirty="0" smtClean="0"/>
              <a:t>39 livres sur  CD</a:t>
            </a:r>
          </a:p>
          <a:p>
            <a:pPr lvl="0"/>
            <a:r>
              <a:rPr lang="fr-CA" dirty="0" smtClean="0"/>
              <a:t>Plus de 1 800 m2 supplémentaires de surface de vente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Résumé</a:t>
            </a:r>
          </a:p>
        </p:txBody>
      </p:sp>
      <p:sp>
        <p:nvSpPr>
          <p:cNvPr id="8" name="Rectangle 7"/>
          <p:cNvSpPr/>
          <p:nvPr/>
        </p:nvSpPr>
        <p:spPr>
          <a:xfrm>
            <a:off x="1265268" y="4845930"/>
            <a:ext cx="661347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To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Productions Vista </a:t>
            </a:r>
            <a:r>
              <a:rPr lang="fr-CA" sz="5400" b="1" noProof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inc.</a:t>
            </a:r>
            <a:endParaRPr lang="fr-CA" sz="5400" b="1" noProof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fr-CA" noProof="0" smtClean="0">
                <a:solidFill>
                  <a:schemeClr val="tx2">
                    <a:shade val="50000"/>
                  </a:schemeClr>
                </a:solidFill>
              </a:rPr>
              <a:t>Votre nom</a:t>
            </a:r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50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fr-CA" smtClean="0"/>
              <a:t>Plus de 35 classiques du rock rematricés </a:t>
            </a:r>
          </a:p>
          <a:p>
            <a:pPr lvl="0"/>
            <a:r>
              <a:rPr lang="fr-CA" smtClean="0"/>
              <a:t>Reproduction d’interprétations classiques</a:t>
            </a:r>
          </a:p>
          <a:p>
            <a:pPr lvl="0"/>
            <a:r>
              <a:rPr lang="fr-CA" smtClean="0"/>
              <a:t>Revenus accrus pour les achats de divertissements</a:t>
            </a:r>
          </a:p>
          <a:p>
            <a:pPr lvl="0"/>
            <a:r>
              <a:rPr lang="fr-CA" smtClean="0"/>
              <a:t>CD réenregistrables à la hausse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Prévisions pour la prochaine année</a:t>
            </a: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fr-CA" noProof="0" smtClean="0">
                <a:solidFill>
                  <a:schemeClr val="tx2">
                    <a:shade val="50000"/>
                  </a:schemeClr>
                </a:solidFill>
              </a:rPr>
              <a:t>Votre nom</a:t>
            </a:r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12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4270</TotalTime>
  <Words>153</Words>
  <Application>Microsoft Office PowerPoint</Application>
  <PresentationFormat>Affichage à l'écran (4:3)</PresentationFormat>
  <Paragraphs>54</Paragraphs>
  <Slides>7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Mylar</vt:lpstr>
      <vt:lpstr>Rapport marketing</vt:lpstr>
      <vt:lpstr>Meilleures catégories</vt:lpstr>
      <vt:lpstr>Ventes de CD par trimestre</vt:lpstr>
      <vt:lpstr>Nouveaux plans d’abonnement</vt:lpstr>
      <vt:lpstr>Objectifs </vt:lpstr>
      <vt:lpstr>Résumé</vt:lpstr>
      <vt:lpstr>Prévisions pour la prochaine année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CD Product Line Report</dc:title>
  <dc:creator>David Beskeen</dc:creator>
  <cp:lastModifiedBy>Michèle Simond</cp:lastModifiedBy>
  <cp:revision>97</cp:revision>
  <dcterms:created xsi:type="dcterms:W3CDTF">1999-05-22T19:21:53Z</dcterms:created>
  <dcterms:modified xsi:type="dcterms:W3CDTF">2011-02-24T15:38:57Z</dcterms:modified>
</cp:coreProperties>
</file>